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4" autoAdjust="0"/>
    <p:restoredTop sz="94624" autoAdjust="0"/>
  </p:normalViewPr>
  <p:slideViewPr>
    <p:cSldViewPr>
      <p:cViewPr varScale="1">
        <p:scale>
          <a:sx n="69" d="100"/>
          <a:sy n="69" d="100"/>
        </p:scale>
        <p:origin x="-85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5" d="100"/>
          <a:sy n="55" d="100"/>
        </p:scale>
        <p:origin x="-2904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BF85C13-D6BA-48D2-BE42-470374837CCE}" type="doc">
      <dgm:prSet loTypeId="urn:microsoft.com/office/officeart/2005/8/layout/process1" loCatId="process" qsTypeId="urn:microsoft.com/office/officeart/2005/8/quickstyle/simple3" qsCatId="simple" csTypeId="urn:microsoft.com/office/officeart/2005/8/colors/accent3_2" csCatId="accent3" phldr="1"/>
      <dgm:spPr/>
    </dgm:pt>
    <dgm:pt modelId="{EF228C35-61FB-4D45-BFA5-210705C92767}">
      <dgm:prSet phldrT="[Teksti]"/>
      <dgm:spPr/>
      <dgm:t>
        <a:bodyPr/>
        <a:lstStyle/>
        <a:p>
          <a:r>
            <a:rPr lang="fi-FI" dirty="0" smtClean="0"/>
            <a:t>Tekijä</a:t>
          </a:r>
          <a:endParaRPr lang="fi-FI" dirty="0"/>
        </a:p>
      </dgm:t>
    </dgm:pt>
    <dgm:pt modelId="{B775147C-AFA7-4951-A2E8-4509228B847E}" type="parTrans" cxnId="{649CCFBE-FAB3-4042-8472-ECD12124BE96}">
      <dgm:prSet/>
      <dgm:spPr/>
      <dgm:t>
        <a:bodyPr/>
        <a:lstStyle/>
        <a:p>
          <a:endParaRPr lang="fi-FI"/>
        </a:p>
      </dgm:t>
    </dgm:pt>
    <dgm:pt modelId="{AD67AD47-20FE-4F2F-B652-B2ED3B00716F}" type="sibTrans" cxnId="{649CCFBE-FAB3-4042-8472-ECD12124BE96}">
      <dgm:prSet/>
      <dgm:spPr/>
      <dgm:t>
        <a:bodyPr/>
        <a:lstStyle/>
        <a:p>
          <a:endParaRPr lang="fi-FI"/>
        </a:p>
      </dgm:t>
    </dgm:pt>
    <dgm:pt modelId="{902AB29D-B67B-4F28-95E6-4448AC743CA2}">
      <dgm:prSet phldrT="[Teksti]"/>
      <dgm:spPr/>
      <dgm:t>
        <a:bodyPr/>
        <a:lstStyle/>
        <a:p>
          <a:r>
            <a:rPr lang="fi-FI" dirty="0" smtClean="0"/>
            <a:t>Teko itsessään</a:t>
          </a:r>
          <a:endParaRPr lang="fi-FI" dirty="0"/>
        </a:p>
      </dgm:t>
    </dgm:pt>
    <dgm:pt modelId="{3B590FDB-96EE-49D6-A7D1-158ED519B5E2}" type="parTrans" cxnId="{4D436621-5170-41E3-AE72-EA41325E6AF5}">
      <dgm:prSet/>
      <dgm:spPr/>
      <dgm:t>
        <a:bodyPr/>
        <a:lstStyle/>
        <a:p>
          <a:endParaRPr lang="fi-FI"/>
        </a:p>
      </dgm:t>
    </dgm:pt>
    <dgm:pt modelId="{1C2FAE18-2C91-4162-AE62-D4C9F9075182}" type="sibTrans" cxnId="{4D436621-5170-41E3-AE72-EA41325E6AF5}">
      <dgm:prSet/>
      <dgm:spPr/>
      <dgm:t>
        <a:bodyPr/>
        <a:lstStyle/>
        <a:p>
          <a:endParaRPr lang="fi-FI"/>
        </a:p>
      </dgm:t>
    </dgm:pt>
    <dgm:pt modelId="{F6D65689-9627-4F3E-9FA2-43951CC942EB}">
      <dgm:prSet phldrT="[Teksti]"/>
      <dgm:spPr/>
      <dgm:t>
        <a:bodyPr/>
        <a:lstStyle/>
        <a:p>
          <a:r>
            <a:rPr lang="fi-FI" dirty="0" smtClean="0"/>
            <a:t>Seuraukset</a:t>
          </a:r>
          <a:endParaRPr lang="fi-FI" dirty="0"/>
        </a:p>
      </dgm:t>
    </dgm:pt>
    <dgm:pt modelId="{26E3DA14-1DCD-4FEA-B7F2-D654FD0ADA57}" type="parTrans" cxnId="{3768C02A-F89A-4DE6-A774-F9E300BBD656}">
      <dgm:prSet/>
      <dgm:spPr/>
      <dgm:t>
        <a:bodyPr/>
        <a:lstStyle/>
        <a:p>
          <a:endParaRPr lang="fi-FI"/>
        </a:p>
      </dgm:t>
    </dgm:pt>
    <dgm:pt modelId="{BEBE0D79-6202-4214-A522-7B3543D21E22}" type="sibTrans" cxnId="{3768C02A-F89A-4DE6-A774-F9E300BBD656}">
      <dgm:prSet/>
      <dgm:spPr/>
      <dgm:t>
        <a:bodyPr/>
        <a:lstStyle/>
        <a:p>
          <a:endParaRPr lang="fi-FI"/>
        </a:p>
      </dgm:t>
    </dgm:pt>
    <dgm:pt modelId="{084BB147-9DE4-4A38-B3C9-EDD18DA63821}" type="pres">
      <dgm:prSet presAssocID="{BBF85C13-D6BA-48D2-BE42-470374837CCE}" presName="Name0" presStyleCnt="0">
        <dgm:presLayoutVars>
          <dgm:dir/>
          <dgm:resizeHandles val="exact"/>
        </dgm:presLayoutVars>
      </dgm:prSet>
      <dgm:spPr/>
    </dgm:pt>
    <dgm:pt modelId="{8B3FFF7E-A727-4295-A880-604BFBA2CB19}" type="pres">
      <dgm:prSet presAssocID="{EF228C35-61FB-4D45-BFA5-210705C92767}" presName="node" presStyleLbl="node1" presStyleIdx="0" presStyleCnt="3" custScaleX="118989" custScaleY="128426">
        <dgm:presLayoutVars>
          <dgm:bulletEnabled val="1"/>
        </dgm:presLayoutVars>
      </dgm:prSet>
      <dgm:spPr/>
      <dgm:t>
        <a:bodyPr/>
        <a:lstStyle/>
        <a:p>
          <a:endParaRPr lang="fi-FI"/>
        </a:p>
      </dgm:t>
    </dgm:pt>
    <dgm:pt modelId="{EE98E2BE-0DAB-4417-87B7-70887D5DDB67}" type="pres">
      <dgm:prSet presAssocID="{AD67AD47-20FE-4F2F-B652-B2ED3B00716F}" presName="sibTrans" presStyleLbl="sibTrans2D1" presStyleIdx="0" presStyleCnt="2"/>
      <dgm:spPr/>
      <dgm:t>
        <a:bodyPr/>
        <a:lstStyle/>
        <a:p>
          <a:endParaRPr lang="fi-FI"/>
        </a:p>
      </dgm:t>
    </dgm:pt>
    <dgm:pt modelId="{19D06BEF-00A5-44E6-888C-57B1DFC0D85F}" type="pres">
      <dgm:prSet presAssocID="{AD67AD47-20FE-4F2F-B652-B2ED3B00716F}" presName="connectorText" presStyleLbl="sibTrans2D1" presStyleIdx="0" presStyleCnt="2"/>
      <dgm:spPr/>
      <dgm:t>
        <a:bodyPr/>
        <a:lstStyle/>
        <a:p>
          <a:endParaRPr lang="fi-FI"/>
        </a:p>
      </dgm:t>
    </dgm:pt>
    <dgm:pt modelId="{8C6F9836-C1CE-4BB8-9FA2-227920B8AAA0}" type="pres">
      <dgm:prSet presAssocID="{902AB29D-B67B-4F28-95E6-4448AC743CA2}" presName="node" presStyleLbl="node1" presStyleIdx="1" presStyleCnt="3" custScaleX="109212" custScaleY="131371">
        <dgm:presLayoutVars>
          <dgm:bulletEnabled val="1"/>
        </dgm:presLayoutVars>
      </dgm:prSet>
      <dgm:spPr/>
      <dgm:t>
        <a:bodyPr/>
        <a:lstStyle/>
        <a:p>
          <a:endParaRPr lang="fi-FI"/>
        </a:p>
      </dgm:t>
    </dgm:pt>
    <dgm:pt modelId="{67497ADA-61AC-44E6-AEB5-2595660E1ECA}" type="pres">
      <dgm:prSet presAssocID="{1C2FAE18-2C91-4162-AE62-D4C9F9075182}" presName="sibTrans" presStyleLbl="sibTrans2D1" presStyleIdx="1" presStyleCnt="2"/>
      <dgm:spPr/>
      <dgm:t>
        <a:bodyPr/>
        <a:lstStyle/>
        <a:p>
          <a:endParaRPr lang="fi-FI"/>
        </a:p>
      </dgm:t>
    </dgm:pt>
    <dgm:pt modelId="{4FE72C2A-BFEB-4AA8-AAB4-DCEE5905F3F1}" type="pres">
      <dgm:prSet presAssocID="{1C2FAE18-2C91-4162-AE62-D4C9F9075182}" presName="connectorText" presStyleLbl="sibTrans2D1" presStyleIdx="1" presStyleCnt="2"/>
      <dgm:spPr/>
      <dgm:t>
        <a:bodyPr/>
        <a:lstStyle/>
        <a:p>
          <a:endParaRPr lang="fi-FI"/>
        </a:p>
      </dgm:t>
    </dgm:pt>
    <dgm:pt modelId="{EEA50C30-DEBD-4BBE-85C0-16A36FCD5F37}" type="pres">
      <dgm:prSet presAssocID="{F6D65689-9627-4F3E-9FA2-43951CC942EB}" presName="node" presStyleLbl="node1" presStyleIdx="2" presStyleCnt="3" custScaleX="110977" custScaleY="134867">
        <dgm:presLayoutVars>
          <dgm:bulletEnabled val="1"/>
        </dgm:presLayoutVars>
      </dgm:prSet>
      <dgm:spPr/>
      <dgm:t>
        <a:bodyPr/>
        <a:lstStyle/>
        <a:p>
          <a:endParaRPr lang="fi-FI"/>
        </a:p>
      </dgm:t>
    </dgm:pt>
  </dgm:ptLst>
  <dgm:cxnLst>
    <dgm:cxn modelId="{3768C02A-F89A-4DE6-A774-F9E300BBD656}" srcId="{BBF85C13-D6BA-48D2-BE42-470374837CCE}" destId="{F6D65689-9627-4F3E-9FA2-43951CC942EB}" srcOrd="2" destOrd="0" parTransId="{26E3DA14-1DCD-4FEA-B7F2-D654FD0ADA57}" sibTransId="{BEBE0D79-6202-4214-A522-7B3543D21E22}"/>
    <dgm:cxn modelId="{320692FE-5672-4735-8022-47D0688DC47C}" type="presOf" srcId="{AD67AD47-20FE-4F2F-B652-B2ED3B00716F}" destId="{19D06BEF-00A5-44E6-888C-57B1DFC0D85F}" srcOrd="1" destOrd="0" presId="urn:microsoft.com/office/officeart/2005/8/layout/process1"/>
    <dgm:cxn modelId="{EDE301A2-C1DE-4B93-B607-6E93C0F4FD14}" type="presOf" srcId="{EF228C35-61FB-4D45-BFA5-210705C92767}" destId="{8B3FFF7E-A727-4295-A880-604BFBA2CB19}" srcOrd="0" destOrd="0" presId="urn:microsoft.com/office/officeart/2005/8/layout/process1"/>
    <dgm:cxn modelId="{3C8EA28C-0C00-4335-A6DA-344C56B2E047}" type="presOf" srcId="{1C2FAE18-2C91-4162-AE62-D4C9F9075182}" destId="{4FE72C2A-BFEB-4AA8-AAB4-DCEE5905F3F1}" srcOrd="1" destOrd="0" presId="urn:microsoft.com/office/officeart/2005/8/layout/process1"/>
    <dgm:cxn modelId="{DA324963-5FFF-4A75-B87C-D1DD6A08614A}" type="presOf" srcId="{AD67AD47-20FE-4F2F-B652-B2ED3B00716F}" destId="{EE98E2BE-0DAB-4417-87B7-70887D5DDB67}" srcOrd="0" destOrd="0" presId="urn:microsoft.com/office/officeart/2005/8/layout/process1"/>
    <dgm:cxn modelId="{4D436621-5170-41E3-AE72-EA41325E6AF5}" srcId="{BBF85C13-D6BA-48D2-BE42-470374837CCE}" destId="{902AB29D-B67B-4F28-95E6-4448AC743CA2}" srcOrd="1" destOrd="0" parTransId="{3B590FDB-96EE-49D6-A7D1-158ED519B5E2}" sibTransId="{1C2FAE18-2C91-4162-AE62-D4C9F9075182}"/>
    <dgm:cxn modelId="{35E787EB-97EA-4919-8FC1-34EE436ED1BC}" type="presOf" srcId="{BBF85C13-D6BA-48D2-BE42-470374837CCE}" destId="{084BB147-9DE4-4A38-B3C9-EDD18DA63821}" srcOrd="0" destOrd="0" presId="urn:microsoft.com/office/officeart/2005/8/layout/process1"/>
    <dgm:cxn modelId="{649CCFBE-FAB3-4042-8472-ECD12124BE96}" srcId="{BBF85C13-D6BA-48D2-BE42-470374837CCE}" destId="{EF228C35-61FB-4D45-BFA5-210705C92767}" srcOrd="0" destOrd="0" parTransId="{B775147C-AFA7-4951-A2E8-4509228B847E}" sibTransId="{AD67AD47-20FE-4F2F-B652-B2ED3B00716F}"/>
    <dgm:cxn modelId="{362A126B-51BF-41D6-B24B-05A086DCD3F3}" type="presOf" srcId="{1C2FAE18-2C91-4162-AE62-D4C9F9075182}" destId="{67497ADA-61AC-44E6-AEB5-2595660E1ECA}" srcOrd="0" destOrd="0" presId="urn:microsoft.com/office/officeart/2005/8/layout/process1"/>
    <dgm:cxn modelId="{FA7FEC71-8A40-4061-A65E-EFCA8515EDF3}" type="presOf" srcId="{902AB29D-B67B-4F28-95E6-4448AC743CA2}" destId="{8C6F9836-C1CE-4BB8-9FA2-227920B8AAA0}" srcOrd="0" destOrd="0" presId="urn:microsoft.com/office/officeart/2005/8/layout/process1"/>
    <dgm:cxn modelId="{E2ECA4B6-8104-4479-8BAA-71DF92BBA6E2}" type="presOf" srcId="{F6D65689-9627-4F3E-9FA2-43951CC942EB}" destId="{EEA50C30-DEBD-4BBE-85C0-16A36FCD5F37}" srcOrd="0" destOrd="0" presId="urn:microsoft.com/office/officeart/2005/8/layout/process1"/>
    <dgm:cxn modelId="{EF41A50F-C6F6-4047-AAE9-F785CAAE2BEE}" type="presParOf" srcId="{084BB147-9DE4-4A38-B3C9-EDD18DA63821}" destId="{8B3FFF7E-A727-4295-A880-604BFBA2CB19}" srcOrd="0" destOrd="0" presId="urn:microsoft.com/office/officeart/2005/8/layout/process1"/>
    <dgm:cxn modelId="{B45EC37B-8F37-4F2A-9002-DD6CDD3E8686}" type="presParOf" srcId="{084BB147-9DE4-4A38-B3C9-EDD18DA63821}" destId="{EE98E2BE-0DAB-4417-87B7-70887D5DDB67}" srcOrd="1" destOrd="0" presId="urn:microsoft.com/office/officeart/2005/8/layout/process1"/>
    <dgm:cxn modelId="{3D8EBE24-BF07-4FEC-8842-0FF2EC5CF411}" type="presParOf" srcId="{EE98E2BE-0DAB-4417-87B7-70887D5DDB67}" destId="{19D06BEF-00A5-44E6-888C-57B1DFC0D85F}" srcOrd="0" destOrd="0" presId="urn:microsoft.com/office/officeart/2005/8/layout/process1"/>
    <dgm:cxn modelId="{031CC096-1ED0-4F3E-9B79-FA823C3AC375}" type="presParOf" srcId="{084BB147-9DE4-4A38-B3C9-EDD18DA63821}" destId="{8C6F9836-C1CE-4BB8-9FA2-227920B8AAA0}" srcOrd="2" destOrd="0" presId="urn:microsoft.com/office/officeart/2005/8/layout/process1"/>
    <dgm:cxn modelId="{92D334A0-6087-4A21-A110-6CEEDA5F025A}" type="presParOf" srcId="{084BB147-9DE4-4A38-B3C9-EDD18DA63821}" destId="{67497ADA-61AC-44E6-AEB5-2595660E1ECA}" srcOrd="3" destOrd="0" presId="urn:microsoft.com/office/officeart/2005/8/layout/process1"/>
    <dgm:cxn modelId="{5A8C37B6-22C8-4CC9-BBF4-D5D0FFC4ECAE}" type="presParOf" srcId="{67497ADA-61AC-44E6-AEB5-2595660E1ECA}" destId="{4FE72C2A-BFEB-4AA8-AAB4-DCEE5905F3F1}" srcOrd="0" destOrd="0" presId="urn:microsoft.com/office/officeart/2005/8/layout/process1"/>
    <dgm:cxn modelId="{3E53EF0D-A50E-453C-9D5D-EC03AEE25693}" type="presParOf" srcId="{084BB147-9DE4-4A38-B3C9-EDD18DA63821}" destId="{EEA50C30-DEBD-4BBE-85C0-16A36FCD5F37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B3FFF7E-A727-4295-A880-604BFBA2CB19}">
      <dsp:nvSpPr>
        <dsp:cNvPr id="0" name=""/>
        <dsp:cNvSpPr/>
      </dsp:nvSpPr>
      <dsp:spPr>
        <a:xfrm>
          <a:off x="649" y="1581503"/>
          <a:ext cx="2394092" cy="155038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3100" kern="1200" dirty="0" smtClean="0"/>
            <a:t>Tekijä</a:t>
          </a:r>
          <a:endParaRPr lang="fi-FI" sz="3100" kern="1200" dirty="0"/>
        </a:p>
      </dsp:txBody>
      <dsp:txXfrm>
        <a:off x="649" y="1581503"/>
        <a:ext cx="2394092" cy="1550380"/>
      </dsp:txXfrm>
    </dsp:sp>
    <dsp:sp modelId="{EE98E2BE-0DAB-4417-87B7-70887D5DDB67}">
      <dsp:nvSpPr>
        <dsp:cNvPr id="0" name=""/>
        <dsp:cNvSpPr/>
      </dsp:nvSpPr>
      <dsp:spPr>
        <a:xfrm>
          <a:off x="2595945" y="2107201"/>
          <a:ext cx="426550" cy="498983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tint val="6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tint val="6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tint val="6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i-FI" sz="2100" kern="1200"/>
        </a:p>
      </dsp:txBody>
      <dsp:txXfrm>
        <a:off x="2595945" y="2107201"/>
        <a:ext cx="426550" cy="498983"/>
      </dsp:txXfrm>
    </dsp:sp>
    <dsp:sp modelId="{8C6F9836-C1CE-4BB8-9FA2-227920B8AAA0}">
      <dsp:nvSpPr>
        <dsp:cNvPr id="0" name=""/>
        <dsp:cNvSpPr/>
      </dsp:nvSpPr>
      <dsp:spPr>
        <a:xfrm>
          <a:off x="3199553" y="1563726"/>
          <a:ext cx="2197376" cy="158593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3100" kern="1200" dirty="0" smtClean="0"/>
            <a:t>Teko itsessään</a:t>
          </a:r>
          <a:endParaRPr lang="fi-FI" sz="3100" kern="1200" dirty="0"/>
        </a:p>
      </dsp:txBody>
      <dsp:txXfrm>
        <a:off x="3199553" y="1563726"/>
        <a:ext cx="2197376" cy="1585933"/>
      </dsp:txXfrm>
    </dsp:sp>
    <dsp:sp modelId="{67497ADA-61AC-44E6-AEB5-2595660E1ECA}">
      <dsp:nvSpPr>
        <dsp:cNvPr id="0" name=""/>
        <dsp:cNvSpPr/>
      </dsp:nvSpPr>
      <dsp:spPr>
        <a:xfrm>
          <a:off x="5598132" y="2107201"/>
          <a:ext cx="426550" cy="498983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tint val="6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tint val="6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tint val="6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i-FI" sz="2100" kern="1200"/>
        </a:p>
      </dsp:txBody>
      <dsp:txXfrm>
        <a:off x="5598132" y="2107201"/>
        <a:ext cx="426550" cy="498983"/>
      </dsp:txXfrm>
    </dsp:sp>
    <dsp:sp modelId="{EEA50C30-DEBD-4BBE-85C0-16A36FCD5F37}">
      <dsp:nvSpPr>
        <dsp:cNvPr id="0" name=""/>
        <dsp:cNvSpPr/>
      </dsp:nvSpPr>
      <dsp:spPr>
        <a:xfrm>
          <a:off x="6201741" y="1542624"/>
          <a:ext cx="2232888" cy="162813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3100" kern="1200" dirty="0" smtClean="0"/>
            <a:t>Seuraukset</a:t>
          </a:r>
          <a:endParaRPr lang="fi-FI" sz="3100" kern="1200" dirty="0"/>
        </a:p>
      </dsp:txBody>
      <dsp:txXfrm>
        <a:off x="6201741" y="1542624"/>
        <a:ext cx="2232888" cy="162813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Ylätunnisteen paikkamerkki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2118E7-7D69-4743-9C55-9CA6E4246F19}" type="datetimeFigureOut">
              <a:rPr lang="fi-FI" smtClean="0"/>
              <a:pPr/>
              <a:t>5.9.2011</a:t>
            </a:fld>
            <a:endParaRPr lang="fi-FI"/>
          </a:p>
        </p:txBody>
      </p:sp>
      <p:sp>
        <p:nvSpPr>
          <p:cNvPr id="4" name="Dian kuvan paikkamerkki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i-FI"/>
          </a:p>
        </p:txBody>
      </p:sp>
      <p:sp>
        <p:nvSpPr>
          <p:cNvPr id="5" name="Huomautusten paikkamerkki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49182C-D80B-4EE9-A5EA-64D5CC12F7D6}" type="slidenum">
              <a:rPr lang="fi-FI" smtClean="0"/>
              <a:pPr/>
              <a:t>‹#›</a:t>
            </a:fld>
            <a:endParaRPr lang="fi-F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i-FI" smtClean="0"/>
              <a:t>Muokkaa alaotsikon perustyyliä napsautt.</a:t>
            </a:r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6E330-4353-490B-B4E2-0F024C122D03}" type="datetimeFigureOut">
              <a:rPr lang="fi-FI" smtClean="0"/>
              <a:pPr/>
              <a:t>5.9.2011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C878A-40DA-491D-8320-085AB3D56FD4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Otsikko ja pystysuor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6E330-4353-490B-B4E2-0F024C122D03}" type="datetimeFigureOut">
              <a:rPr lang="fi-FI" smtClean="0"/>
              <a:pPr/>
              <a:t>5.9.2011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C878A-40DA-491D-8320-085AB3D56FD4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Pystysuora otsikko j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ystysuora otsikko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6E330-4353-490B-B4E2-0F024C122D03}" type="datetimeFigureOut">
              <a:rPr lang="fi-FI" smtClean="0"/>
              <a:pPr/>
              <a:t>5.9.2011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C878A-40DA-491D-8320-085AB3D56FD4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6E330-4353-490B-B4E2-0F024C122D03}" type="datetimeFigureOut">
              <a:rPr lang="fi-FI" smtClean="0"/>
              <a:pPr/>
              <a:t>5.9.2011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C878A-40DA-491D-8320-085AB3D56FD4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Osan ylätunnis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6E330-4353-490B-B4E2-0F024C122D03}" type="datetimeFigureOut">
              <a:rPr lang="fi-FI" smtClean="0"/>
              <a:pPr/>
              <a:t>5.9.2011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C878A-40DA-491D-8320-085AB3D56FD4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Kaksi sisältökohdet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6E330-4353-490B-B4E2-0F024C122D03}" type="datetimeFigureOut">
              <a:rPr lang="fi-FI" smtClean="0"/>
              <a:pPr/>
              <a:t>5.9.2011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C878A-40DA-491D-8320-085AB3D56FD4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tai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5" name="Tekstin paikkamerkki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6" name="Sisällön paikkamerkk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7" name="Päivämäärän paikkamerkki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6E330-4353-490B-B4E2-0F024C122D03}" type="datetimeFigureOut">
              <a:rPr lang="fi-FI" smtClean="0"/>
              <a:pPr/>
              <a:t>5.9.2011</a:t>
            </a:fld>
            <a:endParaRPr lang="fi-FI"/>
          </a:p>
        </p:txBody>
      </p:sp>
      <p:sp>
        <p:nvSpPr>
          <p:cNvPr id="8" name="Alatunnisteen paikkamerk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Dian numeron paikkamerkki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C878A-40DA-491D-8320-085AB3D56FD4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Vain otsik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6E330-4353-490B-B4E2-0F024C122D03}" type="datetimeFigureOut">
              <a:rPr lang="fi-FI" smtClean="0"/>
              <a:pPr/>
              <a:t>5.9.2011</a:t>
            </a:fld>
            <a:endParaRPr lang="fi-FI"/>
          </a:p>
        </p:txBody>
      </p:sp>
      <p:sp>
        <p:nvSpPr>
          <p:cNvPr id="4" name="Alatunnisteen paikkamerk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C878A-40DA-491D-8320-085AB3D56FD4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äivämäärän paikkamerkki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6E330-4353-490B-B4E2-0F024C122D03}" type="datetimeFigureOut">
              <a:rPr lang="fi-FI" smtClean="0"/>
              <a:pPr/>
              <a:t>5.9.2011</a:t>
            </a:fld>
            <a:endParaRPr lang="fi-FI"/>
          </a:p>
        </p:txBody>
      </p:sp>
      <p:sp>
        <p:nvSpPr>
          <p:cNvPr id="3" name="Alatunnisteen paikkamerk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C878A-40DA-491D-8320-085AB3D56FD4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tsikollinen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6E330-4353-490B-B4E2-0F024C122D03}" type="datetimeFigureOut">
              <a:rPr lang="fi-FI" smtClean="0"/>
              <a:pPr/>
              <a:t>5.9.2011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C878A-40DA-491D-8320-085AB3D56FD4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tsikollinen ku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Kuvan paikkamerkki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i-FI"/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6E330-4353-490B-B4E2-0F024C122D03}" type="datetimeFigureOut">
              <a:rPr lang="fi-FI" smtClean="0"/>
              <a:pPr/>
              <a:t>5.9.2011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C878A-40DA-491D-8320-085AB3D56FD4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on paikkamerkki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D6E330-4353-490B-B4E2-0F024C122D03}" type="datetimeFigureOut">
              <a:rPr lang="fi-FI" smtClean="0"/>
              <a:pPr/>
              <a:t>5.9.2011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6C878A-40DA-491D-8320-085AB3D56FD4}" type="slidenum">
              <a:rPr lang="fi-FI" smtClean="0"/>
              <a:pPr/>
              <a:t>‹#›</a:t>
            </a:fld>
            <a:endParaRPr lang="fi-F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ctrTitle"/>
          </p:nvPr>
        </p:nvSpPr>
        <p:spPr>
          <a:xfrm>
            <a:off x="685800" y="1340768"/>
            <a:ext cx="7772400" cy="3456384"/>
          </a:xfr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fi-FI" sz="5400" b="1" dirty="0" smtClean="0"/>
              <a:t>MORAALITEORIAT</a:t>
            </a:r>
            <a:endParaRPr lang="fi-FI" sz="5400" b="1" dirty="0"/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fi-FI" sz="2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i-FI" sz="4000" dirty="0" smtClean="0"/>
              <a:t>Tarkastelukohteina erikseen ja yhdessä:</a:t>
            </a:r>
            <a:endParaRPr lang="fi-FI" sz="4000" dirty="0"/>
          </a:p>
        </p:txBody>
      </p:sp>
      <p:graphicFrame>
        <p:nvGraphicFramePr>
          <p:cNvPr id="6" name="Sisällön paikkamerkki 5"/>
          <p:cNvGraphicFramePr>
            <a:graphicFrameLocks noGrp="1"/>
          </p:cNvGraphicFramePr>
          <p:nvPr>
            <p:ph idx="1"/>
          </p:nvPr>
        </p:nvGraphicFramePr>
        <p:xfrm>
          <a:off x="457200" y="1412776"/>
          <a:ext cx="8435280" cy="47133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1043608" y="188640"/>
            <a:ext cx="6768752" cy="792088"/>
          </a:xfrm>
          <a:ln>
            <a:solidFill>
              <a:schemeClr val="accent3"/>
            </a:solidFill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txBody>
          <a:bodyPr>
            <a:normAutofit/>
          </a:bodyPr>
          <a:lstStyle/>
          <a:p>
            <a:r>
              <a:rPr lang="fi-FI" sz="3600" u="sng" dirty="0" smtClean="0"/>
              <a:t>Seurausetiikka</a:t>
            </a:r>
            <a:endParaRPr lang="fi-FI" sz="3600" u="sng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395536" y="1268760"/>
            <a:ext cx="8352928" cy="5328592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§"/>
            </a:pPr>
            <a:r>
              <a:rPr lang="fi-FI" sz="2000" dirty="0" smtClean="0"/>
              <a:t>Teon oikeellisuutta arvioidaan vain sen </a:t>
            </a:r>
            <a:r>
              <a:rPr lang="fi-FI" sz="2000" i="1" dirty="0" smtClean="0"/>
              <a:t>seurausten</a:t>
            </a:r>
            <a:r>
              <a:rPr lang="fi-FI" sz="2000" dirty="0" smtClean="0"/>
              <a:t> perusteella</a:t>
            </a:r>
          </a:p>
          <a:p>
            <a:pPr>
              <a:buFont typeface="Wingdings" pitchFamily="2" charset="2"/>
              <a:buChar char="§"/>
            </a:pPr>
            <a:endParaRPr lang="fi-FI" sz="2000" dirty="0" smtClean="0"/>
          </a:p>
          <a:p>
            <a:pPr>
              <a:buFont typeface="Wingdings" pitchFamily="2" charset="2"/>
              <a:buChar char="§"/>
            </a:pPr>
            <a:r>
              <a:rPr lang="fi-FI" sz="2000" dirty="0" smtClean="0"/>
              <a:t>Seurausetiikan alalajeja:</a:t>
            </a:r>
          </a:p>
          <a:p>
            <a:pPr>
              <a:buNone/>
            </a:pPr>
            <a:r>
              <a:rPr lang="fi-FI" sz="2000" dirty="0" smtClean="0"/>
              <a:t>	A) Utilitarismi:</a:t>
            </a:r>
          </a:p>
          <a:p>
            <a:pPr>
              <a:buNone/>
            </a:pPr>
            <a:r>
              <a:rPr lang="fi-FI" sz="2000" dirty="0" smtClean="0"/>
              <a:t>		- teko on hyvä, jos siitä seuraa</a:t>
            </a:r>
            <a:r>
              <a:rPr lang="fi-FI" sz="2000" b="1" dirty="0" smtClean="0"/>
              <a:t> </a:t>
            </a:r>
            <a:r>
              <a:rPr lang="fi-FI" sz="2000" i="1" dirty="0" smtClean="0"/>
              <a:t>hyvinvointia</a:t>
            </a:r>
            <a:r>
              <a:rPr lang="fi-FI" sz="2000" dirty="0" smtClean="0"/>
              <a:t> </a:t>
            </a:r>
            <a:r>
              <a:rPr lang="fi-FI" sz="2000" i="1" dirty="0" smtClean="0"/>
              <a:t>mahdollisimman monelle </a:t>
            </a:r>
            <a:r>
              <a:rPr lang="fi-FI" sz="2000" dirty="0" smtClean="0"/>
              <a:t>	   ja teosta koituva hyöty on suurempi kuin haitat</a:t>
            </a:r>
          </a:p>
          <a:p>
            <a:pPr>
              <a:buNone/>
            </a:pPr>
            <a:r>
              <a:rPr lang="fi-FI" sz="2000" dirty="0" smtClean="0"/>
              <a:t>	B) Sääntöutilitarismi:</a:t>
            </a:r>
          </a:p>
          <a:p>
            <a:pPr>
              <a:buNone/>
            </a:pPr>
            <a:r>
              <a:rPr lang="fi-FI" sz="2000" dirty="0" smtClean="0"/>
              <a:t>		- </a:t>
            </a:r>
            <a:r>
              <a:rPr lang="fi-FI" sz="2000" dirty="0" smtClean="0"/>
              <a:t>oikea teko tehdään noudattamalla sellaista sääntöä, </a:t>
            </a:r>
            <a:r>
              <a:rPr lang="fi-FI" sz="2000" dirty="0" smtClean="0"/>
              <a:t>jonka </a:t>
            </a:r>
            <a:r>
              <a:rPr lang="fi-FI" sz="2000" dirty="0" smtClean="0"/>
              <a:t>	 	  noudattaminen yleensä </a:t>
            </a:r>
            <a:r>
              <a:rPr lang="fi-FI" sz="2000" dirty="0" smtClean="0"/>
              <a:t>johtaa kokonaisuuden kannalta parhaimpaan 	 </a:t>
            </a:r>
            <a:r>
              <a:rPr lang="fi-FI" sz="2000" dirty="0" smtClean="0"/>
              <a:t>  lopputulokseen</a:t>
            </a:r>
            <a:endParaRPr lang="fi-FI" sz="2000" dirty="0" smtClean="0"/>
          </a:p>
          <a:p>
            <a:pPr>
              <a:buNone/>
            </a:pPr>
            <a:endParaRPr lang="fi-FI" sz="2000" dirty="0" smtClean="0"/>
          </a:p>
          <a:p>
            <a:pPr>
              <a:buFont typeface="Wingdings" pitchFamily="2" charset="2"/>
              <a:buChar char="§"/>
            </a:pPr>
            <a:r>
              <a:rPr lang="fi-FI" sz="2000" dirty="0" smtClean="0"/>
              <a:t>Ongelmia</a:t>
            </a:r>
          </a:p>
          <a:p>
            <a:pPr>
              <a:buNone/>
            </a:pPr>
            <a:r>
              <a:rPr lang="fi-FI" sz="2000" dirty="0" smtClean="0"/>
              <a:t>		- tarkoitus pyhittää keinot?</a:t>
            </a:r>
          </a:p>
          <a:p>
            <a:pPr>
              <a:buNone/>
            </a:pPr>
            <a:r>
              <a:rPr lang="fi-FI" sz="2000" dirty="0" smtClean="0"/>
              <a:t>		- vähemmistöjen oikeudet?</a:t>
            </a:r>
          </a:p>
          <a:p>
            <a:pPr>
              <a:buNone/>
            </a:pPr>
            <a:r>
              <a:rPr lang="fi-FI" sz="2000" dirty="0" smtClean="0"/>
              <a:t>		- voiko hyödyllisyyttä mitata?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1187624" y="260648"/>
            <a:ext cx="6840760" cy="792088"/>
          </a:xfrm>
          <a:ln w="19050"/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fi-FI" sz="3200" u="sng" dirty="0" smtClean="0"/>
              <a:t>Teleologinen etiikka/hyve-etiikka</a:t>
            </a:r>
            <a:endParaRPr lang="fi-FI" sz="3200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251520" y="1700808"/>
            <a:ext cx="8640960" cy="360040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§"/>
            </a:pPr>
            <a:r>
              <a:rPr lang="fi-FI" sz="2000" dirty="0" smtClean="0"/>
              <a:t>Teon arvioinnissa kiinnitetään huomio </a:t>
            </a:r>
            <a:r>
              <a:rPr lang="fi-FI" sz="2000" i="1" dirty="0" smtClean="0"/>
              <a:t>tekijän ominaisuuksiin </a:t>
            </a:r>
            <a:r>
              <a:rPr lang="fi-FI" sz="2000" dirty="0" smtClean="0"/>
              <a:t>ja </a:t>
            </a:r>
            <a:r>
              <a:rPr lang="fi-FI" sz="2000" i="1" dirty="0" smtClean="0"/>
              <a:t>tarkoituksiin</a:t>
            </a:r>
          </a:p>
          <a:p>
            <a:pPr>
              <a:buNone/>
            </a:pPr>
            <a:endParaRPr lang="fi-FI" sz="2000" dirty="0" smtClean="0"/>
          </a:p>
          <a:p>
            <a:pPr>
              <a:buFont typeface="Wingdings" pitchFamily="2" charset="2"/>
              <a:buChar char="§"/>
            </a:pPr>
            <a:r>
              <a:rPr lang="fi-FI" sz="2000" dirty="0" smtClean="0"/>
              <a:t>Oikeat teot ovat niitä, jotka johtavat kohti ihmiselämän päämäärää, </a:t>
            </a:r>
            <a:r>
              <a:rPr lang="fi-FI" sz="2000" i="1" dirty="0" smtClean="0"/>
              <a:t>onnellisuutta </a:t>
            </a:r>
            <a:r>
              <a:rPr lang="fi-FI" sz="2000" dirty="0" smtClean="0"/>
              <a:t>(Aristoteles)</a:t>
            </a:r>
            <a:endParaRPr lang="fi-FI" sz="2000" i="1" dirty="0" smtClean="0"/>
          </a:p>
          <a:p>
            <a:pPr>
              <a:buNone/>
            </a:pPr>
            <a:endParaRPr lang="fi-FI" sz="2000" dirty="0" smtClean="0"/>
          </a:p>
          <a:p>
            <a:pPr>
              <a:buFont typeface="Wingdings" pitchFamily="2" charset="2"/>
              <a:buChar char="§"/>
            </a:pPr>
            <a:r>
              <a:rPr lang="fi-FI" sz="2000" dirty="0" smtClean="0"/>
              <a:t>Hyve = moraalisesti arvokas luonteenpiirre</a:t>
            </a:r>
            <a:endParaRPr lang="fi-FI" sz="2000" dirty="0" smtClean="0"/>
          </a:p>
          <a:p>
            <a:pPr>
              <a:buNone/>
            </a:pPr>
            <a:endParaRPr lang="fi-FI" sz="2000" dirty="0" smtClean="0"/>
          </a:p>
          <a:p>
            <a:pPr>
              <a:buFont typeface="Wingdings" pitchFamily="2" charset="2"/>
              <a:buChar char="§"/>
            </a:pPr>
            <a:r>
              <a:rPr lang="fi-FI" sz="2000" dirty="0" smtClean="0"/>
              <a:t>I</a:t>
            </a:r>
            <a:r>
              <a:rPr lang="fi-FI" sz="2000" dirty="0" smtClean="0"/>
              <a:t>hmisen </a:t>
            </a:r>
            <a:r>
              <a:rPr lang="fi-FI" sz="2000" dirty="0" smtClean="0"/>
              <a:t>hyveet </a:t>
            </a:r>
            <a:r>
              <a:rPr lang="fi-FI" sz="2000" dirty="0" smtClean="0"/>
              <a:t>johtavat oikeaan toimintaan ja onnellisuuteen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Otsikko 13"/>
          <p:cNvSpPr>
            <a:spLocks noGrp="1"/>
          </p:cNvSpPr>
          <p:nvPr>
            <p:ph type="title"/>
          </p:nvPr>
        </p:nvSpPr>
        <p:spPr>
          <a:xfrm>
            <a:off x="1792288" y="4653136"/>
            <a:ext cx="5486400" cy="714202"/>
          </a:xfrm>
        </p:spPr>
        <p:txBody>
          <a:bodyPr>
            <a:normAutofit/>
          </a:bodyPr>
          <a:lstStyle/>
          <a:p>
            <a:pPr algn="ctr"/>
            <a:r>
              <a:rPr lang="fi-FI" sz="3200" dirty="0" smtClean="0"/>
              <a:t>Ammattietiikka</a:t>
            </a:r>
            <a:endParaRPr lang="fi-FI" sz="3200" dirty="0"/>
          </a:p>
        </p:txBody>
      </p:sp>
      <p:sp>
        <p:nvSpPr>
          <p:cNvPr id="15" name="Kuvan paikkamerkki 14"/>
          <p:cNvSpPr>
            <a:spLocks noGrp="1"/>
          </p:cNvSpPr>
          <p:nvPr>
            <p:ph type="pic" idx="1"/>
          </p:nvPr>
        </p:nvSpPr>
        <p:spPr>
          <a:xfrm>
            <a:off x="395536" y="260648"/>
            <a:ext cx="8424936" cy="4466927"/>
          </a:xfrm>
        </p:spPr>
      </p:sp>
      <p:sp>
        <p:nvSpPr>
          <p:cNvPr id="16" name="Tekstin paikkamerkki 15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804048" cy="1085998"/>
          </a:xfrm>
        </p:spPr>
        <p:txBody>
          <a:bodyPr>
            <a:normAutofit lnSpcReduction="10000"/>
          </a:bodyPr>
          <a:lstStyle/>
          <a:p>
            <a:pPr algn="ctr"/>
            <a:r>
              <a:rPr lang="fi-FI" sz="2400" dirty="0" smtClean="0"/>
              <a:t>Eri ammateissa vaaditaan erilaisia hyveitä</a:t>
            </a:r>
          </a:p>
          <a:p>
            <a:pPr algn="ctr"/>
            <a:r>
              <a:rPr lang="fi-FI" sz="2000" dirty="0" smtClean="0"/>
              <a:t>- vertaile esim. lastenhoitaja, lääkäri, mafiapomo, taskuvaras</a:t>
            </a:r>
            <a:endParaRPr lang="fi-FI" sz="2000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636" y="908720"/>
            <a:ext cx="8941126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6" grpId="0" build="p"/>
    </p:bldLst>
  </p:timing>
</p:sld>
</file>

<file path=ppt/theme/theme1.xml><?xml version="1.0" encoding="utf-8"?>
<a:theme xmlns:a="http://schemas.openxmlformats.org/drawingml/2006/main" name="Office-teema">
  <a:themeElements>
    <a:clrScheme name="Tarmo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e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150</TotalTime>
  <Words>75</Words>
  <Application>Microsoft Office PowerPoint</Application>
  <PresentationFormat>Näytössä katseltava diaesitys (4:3)</PresentationFormat>
  <Paragraphs>29</Paragraphs>
  <Slides>5</Slides>
  <Notes>0</Notes>
  <HiddenSlides>0</HiddenSlides>
  <MMClips>0</MMClips>
  <ScaleCrop>false</ScaleCrop>
  <HeadingPairs>
    <vt:vector size="4" baseType="variant">
      <vt:variant>
        <vt:lpstr>Teema</vt:lpstr>
      </vt:variant>
      <vt:variant>
        <vt:i4>1</vt:i4>
      </vt:variant>
      <vt:variant>
        <vt:lpstr>Dian otsikot</vt:lpstr>
      </vt:variant>
      <vt:variant>
        <vt:i4>5</vt:i4>
      </vt:variant>
    </vt:vector>
  </HeadingPairs>
  <TitlesOfParts>
    <vt:vector size="6" baseType="lpstr">
      <vt:lpstr>Office-teema</vt:lpstr>
      <vt:lpstr>MORAALITEORIAT</vt:lpstr>
      <vt:lpstr>Tarkastelukohteina erikseen ja yhdessä:</vt:lpstr>
      <vt:lpstr>Seurausetiikka</vt:lpstr>
      <vt:lpstr>Teleologinen etiikka/hyve-etiikka</vt:lpstr>
      <vt:lpstr>Ammattietiikka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MORAALITEORIAT</dc:title>
  <dc:creator>Anni</dc:creator>
  <cp:lastModifiedBy>Anni</cp:lastModifiedBy>
  <cp:revision>18</cp:revision>
  <dcterms:created xsi:type="dcterms:W3CDTF">2011-09-04T15:59:23Z</dcterms:created>
  <dcterms:modified xsi:type="dcterms:W3CDTF">2011-09-05T07:48:41Z</dcterms:modified>
</cp:coreProperties>
</file>